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5" r:id="rId3"/>
    <p:sldId id="273" r:id="rId4"/>
    <p:sldId id="257" r:id="rId5"/>
    <p:sldId id="258" r:id="rId6"/>
    <p:sldId id="259" r:id="rId7"/>
    <p:sldId id="267" r:id="rId8"/>
    <p:sldId id="261" r:id="rId9"/>
    <p:sldId id="268" r:id="rId10"/>
    <p:sldId id="269" r:id="rId11"/>
    <p:sldId id="270" r:id="rId12"/>
    <p:sldId id="264" r:id="rId13"/>
    <p:sldId id="271" r:id="rId14"/>
    <p:sldId id="262" r:id="rId15"/>
    <p:sldId id="263" r:id="rId16"/>
  </p:sldIdLst>
  <p:sldSz cx="14630400" cy="8229600"/>
  <p:notesSz cx="8229600" cy="14630400"/>
  <p:embeddedFontLst>
    <p:embeddedFont>
      <p:font typeface="DM Sans" pitchFamily="2" charset="0"/>
      <p:regular r:id="rId18"/>
      <p:bold r:id="rId19"/>
      <p:italic r:id="rId20"/>
      <p:boldItalic r:id="rId21"/>
    </p:embeddedFont>
    <p:embeddedFont>
      <p:font typeface="Platypi Medium" panose="020B0604020202020204" charset="0"/>
      <p:regular r:id="rId22"/>
    </p:embeddedFont>
    <p:embeddedFont>
      <p:font typeface="PT Serif" panose="020A0603040505020204" pitchFamily="18" charset="0"/>
      <p:regular r:id="rId23"/>
      <p:bold r:id="rId24"/>
      <p:italic r:id="rId25"/>
      <p:boldItalic r:id="rId26"/>
    </p:embeddedFont>
    <p:embeddedFont>
      <p:font typeface="Source Serif Pro" panose="02040603050405020204" pitchFamily="18" charset="0"/>
      <p:regular r:id="rId27"/>
      <p:bold r:id="rId28"/>
    </p:embeddedFont>
    <p:embeddedFont>
      <p:font typeface="Source Serif Pro Bold" panose="02040803050405020204" charset="0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32" autoAdjust="0"/>
  </p:normalViewPr>
  <p:slideViewPr>
    <p:cSldViewPr snapToGrid="0" snapToObjects="1">
      <p:cViewPr varScale="1">
        <p:scale>
          <a:sx n="68" d="100"/>
          <a:sy n="68" d="100"/>
        </p:scale>
        <p:origin x="715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460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CC662C-AA45-8711-92AB-056933A8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C0B3E0-866D-19BB-9294-F5E6911D00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50C4FC-4B0E-02BC-1E8B-54575EB48F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1BE30-A3EF-A838-0E3B-9A1AAF97CD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627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web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219265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Nova Mart Diwali &amp; Sankranti Campaign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5915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Analyzing Nova Mart's promotional campaign data for Diwali and Sankranti to understand its impact and identify areas for improvement.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57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664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0110"/>
            <a:ext cx="289500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by Manideep Cheekoti</a:t>
            </a:r>
            <a:endParaRPr lang="en-US" sz="22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14C57757-A050-30D7-335A-6F165620F8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FFB528-8AE8-D167-F5A2-ECBCBFD132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8479" y="0"/>
            <a:ext cx="6023344" cy="822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42"/>
    </mc:Choice>
    <mc:Fallback>
      <p:transition spd="slow" advTm="674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B5F448D-A914-4294-C591-E76A29327054}"/>
              </a:ext>
            </a:extLst>
          </p:cNvPr>
          <p:cNvSpPr/>
          <p:nvPr/>
        </p:nvSpPr>
        <p:spPr>
          <a:xfrm>
            <a:off x="603891" y="95693"/>
            <a:ext cx="12995151" cy="7096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950"/>
              </a:lnSpc>
              <a:buNone/>
            </a:pPr>
            <a:endParaRPr lang="en-US" sz="3000" dirty="0">
              <a:solidFill>
                <a:srgbClr val="201B18"/>
              </a:solidFill>
              <a:latin typeface="Platypi Medium" pitchFamily="34" charset="0"/>
              <a:ea typeface="Platypi Medium" pitchFamily="34" charset="-122"/>
              <a:cs typeface="Platypi Medium" pitchFamily="34" charset="-120"/>
            </a:endParaRPr>
          </a:p>
          <a:p>
            <a:pPr marL="0" indent="0">
              <a:lnSpc>
                <a:spcPts val="29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Bengaluru: Revenue Before &amp; After Promotion</a:t>
            </a:r>
            <a:endParaRPr lang="en-US" sz="3000" dirty="0"/>
          </a:p>
        </p:txBody>
      </p:sp>
      <p:pic>
        <p:nvPicPr>
          <p:cNvPr id="3" name="Image 0">
            <a:extLst>
              <a:ext uri="{FF2B5EF4-FFF2-40B4-BE49-F238E27FC236}">
                <a16:creationId xmlns:a16="http://schemas.microsoft.com/office/drawing/2014/main" id="{15448C90-FC58-1570-35BC-8E73C774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48" y="1307805"/>
            <a:ext cx="12133915" cy="6921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3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8554"/>
            <a:ext cx="119298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Bengaluru: Revenue Growth Before &amp; After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Grocery &amp; Staples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9440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Significant revenue uplift, indicating successful promotion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362926"/>
            <a:ext cx="380964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Home Care &amp; Personal Care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94407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Moderate improvement, potential for further optimization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97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Key Takeaways &amp; Next Steps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68322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6666548" y="3800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Grocery &amp; Staples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280190" y="4290536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Strong performer, prioritize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28421" y="2768322"/>
            <a:ext cx="3608189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10467380" y="3800118"/>
            <a:ext cx="31301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Customized Strategies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228421" y="4290536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Target cities with lower impact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280190" y="5447228"/>
            <a:ext cx="3608070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850"/>
              </a:lnSpc>
              <a:buNone/>
            </a:pPr>
            <a:r>
              <a:rPr lang="en-US" sz="58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364248" y="6479024"/>
            <a:ext cx="34398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Promotion Optimization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280190" y="6969443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Analyze individual promotion types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55344"/>
            <a:ext cx="64686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Areas for Improvement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8042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City-Level Analysis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52151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Tailor strategies for cities with lower growth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804285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4031099"/>
            <a:ext cx="3206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Category Optimization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521517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Enhance performance of underperforming categories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4157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Future Campaign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4239458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Data-Driven Strategy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Leverage insights for personalized recommendations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4154448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4239458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4154448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Category-Specific Offers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999196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Promote relevant products based on consumer preferences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Conclusion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The insights from this analysis will guide Nova Mart in crafting more effective and impactful promotional campaigns for future festivals, driving sales and customer engagement.</a:t>
            </a:r>
            <a:endParaRPr lang="en-US" sz="1750" dirty="0"/>
          </a:p>
        </p:txBody>
      </p:sp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41DBC6C2-74F5-13E9-9CFC-4E8378782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1937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Campaign Overview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51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Diwali Campaign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Start Date: 20-10-2023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End Date: 10-11-2023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599521" y="3895130"/>
            <a:ext cx="28669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Sankranti Campaign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599521" y="447627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Start Date: 10-01-2024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End Date: 15-02-2024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469" y="555784"/>
            <a:ext cx="5306258" cy="663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dirty="0">
                <a:solidFill>
                  <a:srgbClr val="020202"/>
                </a:solidFill>
                <a:latin typeface="PT Serif" pitchFamily="34" charset="0"/>
                <a:ea typeface="PT Serif" pitchFamily="34" charset="-122"/>
                <a:cs typeface="PT Serif" pitchFamily="34" charset="-120"/>
              </a:rPr>
              <a:t>Dataset Overview</a:t>
            </a:r>
            <a:endParaRPr lang="en-US" sz="4150" dirty="0"/>
          </a:p>
        </p:txBody>
      </p:sp>
      <p:sp>
        <p:nvSpPr>
          <p:cNvPr id="3" name="Shape 1"/>
          <p:cNvSpPr/>
          <p:nvPr/>
        </p:nvSpPr>
        <p:spPr>
          <a:xfrm>
            <a:off x="707469" y="1522214"/>
            <a:ext cx="13215461" cy="6154103"/>
          </a:xfrm>
          <a:prstGeom prst="roundRect">
            <a:avLst>
              <a:gd name="adj" fmla="val 49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15089" y="1529834"/>
            <a:ext cx="13198793" cy="58102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918567" y="1658660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Dataset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321498" y="1658660"/>
            <a:ext cx="398740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Description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9720620" y="1658660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Columns</a:t>
            </a:r>
            <a:endParaRPr lang="en-US" sz="1550" dirty="0"/>
          </a:p>
        </p:txBody>
      </p:sp>
      <p:sp>
        <p:nvSpPr>
          <p:cNvPr id="8" name="Shape 6"/>
          <p:cNvSpPr/>
          <p:nvPr/>
        </p:nvSpPr>
        <p:spPr>
          <a:xfrm>
            <a:off x="715089" y="2110859"/>
            <a:ext cx="13198793" cy="122777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18567" y="2239685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dim_campaigns</a:t>
            </a:r>
            <a:endParaRPr lang="en-US" sz="1550" dirty="0"/>
          </a:p>
        </p:txBody>
      </p:sp>
      <p:sp>
        <p:nvSpPr>
          <p:cNvPr id="10" name="Text 8"/>
          <p:cNvSpPr/>
          <p:nvPr/>
        </p:nvSpPr>
        <p:spPr>
          <a:xfrm>
            <a:off x="5321498" y="2239685"/>
            <a:ext cx="3987403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Provides details about each promotional campaign, including its name, start and end dates.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9720620" y="2239685"/>
            <a:ext cx="399121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campaign_id, campaign_name, start_date, end_date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15089" y="3338632"/>
            <a:ext cx="13198793" cy="122777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918567" y="3467457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dim_products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5321498" y="3467457"/>
            <a:ext cx="3987403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Contains information on all products sold, including their codes, names, and categories.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9720620" y="3467457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product_code, product_name, category</a:t>
            </a:r>
            <a:endParaRPr lang="en-US" sz="1550" dirty="0"/>
          </a:p>
        </p:txBody>
      </p:sp>
      <p:sp>
        <p:nvSpPr>
          <p:cNvPr id="16" name="Shape 14"/>
          <p:cNvSpPr/>
          <p:nvPr/>
        </p:nvSpPr>
        <p:spPr>
          <a:xfrm>
            <a:off x="715089" y="4566404"/>
            <a:ext cx="13198793" cy="90439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918567" y="4695230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dim_stores</a:t>
            </a:r>
            <a:endParaRPr lang="en-US" sz="1550" dirty="0"/>
          </a:p>
        </p:txBody>
      </p:sp>
      <p:sp>
        <p:nvSpPr>
          <p:cNvPr id="18" name="Text 16"/>
          <p:cNvSpPr/>
          <p:nvPr/>
        </p:nvSpPr>
        <p:spPr>
          <a:xfrm>
            <a:off x="5321498" y="4695230"/>
            <a:ext cx="3987403" cy="6467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Lists the locations of all stores, along with their city and store IDs.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9720620" y="4695230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store_id, city</a:t>
            </a:r>
            <a:endParaRPr lang="en-US" sz="1550" dirty="0"/>
          </a:p>
        </p:txBody>
      </p:sp>
      <p:sp>
        <p:nvSpPr>
          <p:cNvPr id="20" name="Shape 18"/>
          <p:cNvSpPr/>
          <p:nvPr/>
        </p:nvSpPr>
        <p:spPr>
          <a:xfrm>
            <a:off x="715089" y="5470803"/>
            <a:ext cx="13198793" cy="21978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18567" y="5599628"/>
            <a:ext cx="3991213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fact_events</a:t>
            </a:r>
            <a:endParaRPr lang="en-US" sz="1550" dirty="0"/>
          </a:p>
        </p:txBody>
      </p:sp>
      <p:sp>
        <p:nvSpPr>
          <p:cNvPr id="22" name="Text 20"/>
          <p:cNvSpPr/>
          <p:nvPr/>
        </p:nvSpPr>
        <p:spPr>
          <a:xfrm>
            <a:off x="5321498" y="5599628"/>
            <a:ext cx="3987403" cy="9701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core sales data, linking products, campaigns, stores, and sales quantities before and after promotions.</a:t>
            </a:r>
            <a:endParaRPr lang="en-US" sz="1550" dirty="0"/>
          </a:p>
        </p:txBody>
      </p:sp>
      <p:sp>
        <p:nvSpPr>
          <p:cNvPr id="23" name="Text 21"/>
          <p:cNvSpPr/>
          <p:nvPr/>
        </p:nvSpPr>
        <p:spPr>
          <a:xfrm>
            <a:off x="9720620" y="5599628"/>
            <a:ext cx="3991213" cy="1940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3838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event_id, store_id, campaign_id, product_code, base_price(before_promo), quantity_sold(before_promo), promo_type, base_price(after_promo), quantity_sold(after_promo)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8035" y="367665"/>
            <a:ext cx="5193625" cy="4179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Campaign Reach &amp; Distribution</a:t>
            </a:r>
            <a:endParaRPr lang="en-US" sz="2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35" y="1052989"/>
            <a:ext cx="8073866" cy="594633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68035" y="7283410"/>
            <a:ext cx="194679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Bengaluru &amp; Chennai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68035" y="7626072"/>
            <a:ext cx="668405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markets for the campaign</a:t>
            </a:r>
            <a:endParaRPr lang="en-US" sz="1050" dirty="0"/>
          </a:p>
        </p:txBody>
      </p:sp>
      <p:sp>
        <p:nvSpPr>
          <p:cNvPr id="6" name="Text 3"/>
          <p:cNvSpPr/>
          <p:nvPr/>
        </p:nvSpPr>
        <p:spPr>
          <a:xfrm>
            <a:off x="7485936" y="7283410"/>
            <a:ext cx="2206585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00"/>
              </a:lnSpc>
              <a:buNone/>
            </a:pPr>
            <a:r>
              <a:rPr lang="en-US" sz="13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Trivandrum &amp; Vijayawada</a:t>
            </a:r>
            <a:endParaRPr lang="en-US" sz="1300" dirty="0"/>
          </a:p>
        </p:txBody>
      </p:sp>
      <p:sp>
        <p:nvSpPr>
          <p:cNvPr id="7" name="Text 4"/>
          <p:cNvSpPr/>
          <p:nvPr/>
        </p:nvSpPr>
        <p:spPr>
          <a:xfrm>
            <a:off x="7485936" y="7626072"/>
            <a:ext cx="6684050" cy="2138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650"/>
              </a:lnSpc>
              <a:buNone/>
            </a:pPr>
            <a:r>
              <a:rPr lang="en-US" sz="10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Limited store reach</a:t>
            </a:r>
            <a:endParaRPr lang="en-US" sz="1050" dirty="0"/>
          </a:p>
        </p:txBody>
      </p:sp>
      <p:sp>
        <p:nvSpPr>
          <p:cNvPr id="8" name="Text 0">
            <a:extLst>
              <a:ext uri="{FF2B5EF4-FFF2-40B4-BE49-F238E27FC236}">
                <a16:creationId xmlns:a16="http://schemas.microsoft.com/office/drawing/2014/main" id="{2359634B-4E55-6172-C735-BEA1E066F23C}"/>
              </a:ext>
            </a:extLst>
          </p:cNvPr>
          <p:cNvSpPr/>
          <p:nvPr/>
        </p:nvSpPr>
        <p:spPr>
          <a:xfrm>
            <a:off x="9152758" y="19225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Impact by City</a:t>
            </a:r>
            <a:endParaRPr lang="en-US" sz="4450" dirty="0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76E359A-16E8-F7E8-8802-95895AE495EA}"/>
              </a:ext>
            </a:extLst>
          </p:cNvPr>
          <p:cNvSpPr/>
          <p:nvPr/>
        </p:nvSpPr>
        <p:spPr>
          <a:xfrm>
            <a:off x="9522872" y="3198322"/>
            <a:ext cx="303859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Top Performing Cities</a:t>
            </a:r>
            <a:endParaRPr lang="en-US" sz="2200" dirty="0"/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81564666-B497-0827-BBC4-A4422A26CD2B}"/>
              </a:ext>
            </a:extLst>
          </p:cNvPr>
          <p:cNvSpPr/>
          <p:nvPr/>
        </p:nvSpPr>
        <p:spPr>
          <a:xfrm>
            <a:off x="9522872" y="377946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Bangalore</a:t>
            </a:r>
            <a:endParaRPr lang="en-US" sz="1750" dirty="0"/>
          </a:p>
        </p:txBody>
      </p:sp>
      <p:sp>
        <p:nvSpPr>
          <p:cNvPr id="11" name="Text 3">
            <a:extLst>
              <a:ext uri="{FF2B5EF4-FFF2-40B4-BE49-F238E27FC236}">
                <a16:creationId xmlns:a16="http://schemas.microsoft.com/office/drawing/2014/main" id="{40F68C07-C28A-9E62-3606-871DD15F20ED}"/>
              </a:ext>
            </a:extLst>
          </p:cNvPr>
          <p:cNvSpPr/>
          <p:nvPr/>
        </p:nvSpPr>
        <p:spPr>
          <a:xfrm>
            <a:off x="9522872" y="422166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Chennai</a:t>
            </a:r>
            <a:endParaRPr lang="en-US" sz="1750" dirty="0"/>
          </a:p>
        </p:txBody>
      </p:sp>
      <p:sp>
        <p:nvSpPr>
          <p:cNvPr id="12" name="Text 4">
            <a:extLst>
              <a:ext uri="{FF2B5EF4-FFF2-40B4-BE49-F238E27FC236}">
                <a16:creationId xmlns:a16="http://schemas.microsoft.com/office/drawing/2014/main" id="{4FF70E21-EB0E-EC8E-8160-8F3F5F852284}"/>
              </a:ext>
            </a:extLst>
          </p:cNvPr>
          <p:cNvSpPr/>
          <p:nvPr/>
        </p:nvSpPr>
        <p:spPr>
          <a:xfrm>
            <a:off x="9515252" y="46708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Hyderabad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9487"/>
            <a:ext cx="6101358" cy="8516678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488" y="1457593"/>
            <a:ext cx="5470699" cy="52945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514110" y="250448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Sankranti Campaign Performance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514110" y="451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6" name="Text 2"/>
          <p:cNvSpPr/>
          <p:nvPr/>
        </p:nvSpPr>
        <p:spPr>
          <a:xfrm>
            <a:off x="6692823" y="4602361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251226" y="451735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Grocery &amp; Staples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251226" y="500776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Dominant category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405787" y="451735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0" name="Text 6"/>
          <p:cNvSpPr/>
          <p:nvPr/>
        </p:nvSpPr>
        <p:spPr>
          <a:xfrm>
            <a:off x="10551043" y="4602361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1142903" y="451735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Personal Care &amp; Home Appliances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1142903" y="5362099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Potential growth areas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377" y="421481"/>
            <a:ext cx="4657249" cy="4788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750"/>
              </a:lnSpc>
              <a:buNone/>
            </a:pPr>
            <a:r>
              <a:rPr lang="en-US" sz="30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Price &amp; Sales Correlation</a:t>
            </a:r>
            <a:endParaRPr lang="en-US" sz="30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377" y="1206818"/>
            <a:ext cx="9160788" cy="468570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019" y="6064925"/>
            <a:ext cx="3355419" cy="88296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882628" y="6462593"/>
            <a:ext cx="85963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500" dirty="0"/>
          </a:p>
        </p:txBody>
      </p:sp>
      <p:sp>
        <p:nvSpPr>
          <p:cNvPr id="6" name="Text 2"/>
          <p:cNvSpPr/>
          <p:nvPr/>
        </p:nvSpPr>
        <p:spPr>
          <a:xfrm>
            <a:off x="5756672" y="6218158"/>
            <a:ext cx="1590437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Lower Base Price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5756672" y="6549509"/>
            <a:ext cx="1590437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Higher Sales Quantity</a:t>
            </a:r>
            <a:endParaRPr lang="en-US" sz="1200" dirty="0"/>
          </a:p>
        </p:txBody>
      </p:sp>
      <p:sp>
        <p:nvSpPr>
          <p:cNvPr id="8" name="Shape 4"/>
          <p:cNvSpPr/>
          <p:nvPr/>
        </p:nvSpPr>
        <p:spPr>
          <a:xfrm>
            <a:off x="5641657" y="6957417"/>
            <a:ext cx="8414147" cy="11430"/>
          </a:xfrm>
          <a:prstGeom prst="roundRect">
            <a:avLst>
              <a:gd name="adj" fmla="val 201137"/>
            </a:avLst>
          </a:prstGeom>
          <a:solidFill>
            <a:srgbClr val="D8D4D4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90" y="6986111"/>
            <a:ext cx="6710958" cy="882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3863697" y="7274362"/>
            <a:ext cx="123706" cy="306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7434382" y="7139345"/>
            <a:ext cx="1561743" cy="2394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Strategic Pricing</a:t>
            </a:r>
            <a:endParaRPr lang="en-US" sz="1500" dirty="0"/>
          </a:p>
        </p:txBody>
      </p:sp>
      <p:sp>
        <p:nvSpPr>
          <p:cNvPr id="12" name="Text 7"/>
          <p:cNvSpPr/>
          <p:nvPr/>
        </p:nvSpPr>
        <p:spPr>
          <a:xfrm>
            <a:off x="7434382" y="7470696"/>
            <a:ext cx="1561743" cy="245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Value &amp; Promotions</a:t>
            </a:r>
            <a:endParaRPr 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C57F5-9EB8-307B-B69C-D485FA680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86EFD14-60E8-A455-1284-5A801FCBC6F4}"/>
              </a:ext>
            </a:extLst>
          </p:cNvPr>
          <p:cNvSpPr/>
          <p:nvPr/>
        </p:nvSpPr>
        <p:spPr>
          <a:xfrm>
            <a:off x="396835" y="311825"/>
            <a:ext cx="50086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Campaign Performance by Category</a:t>
            </a:r>
            <a:endParaRPr lang="en-US" sz="22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178F7113-F6F9-6F45-D148-CA5C09443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892969"/>
            <a:ext cx="6918365" cy="6921818"/>
          </a:xfrm>
          <a:prstGeom prst="rect">
            <a:avLst/>
          </a:prstGeom>
        </p:spPr>
      </p:pic>
      <p:sp>
        <p:nvSpPr>
          <p:cNvPr id="8" name="Shape 1">
            <a:extLst>
              <a:ext uri="{FF2B5EF4-FFF2-40B4-BE49-F238E27FC236}">
                <a16:creationId xmlns:a16="http://schemas.microsoft.com/office/drawing/2014/main" id="{BEE9C3A1-D3AD-AB8F-387F-7C594618D713}"/>
              </a:ext>
            </a:extLst>
          </p:cNvPr>
          <p:cNvSpPr/>
          <p:nvPr/>
        </p:nvSpPr>
        <p:spPr>
          <a:xfrm>
            <a:off x="8165682" y="1016299"/>
            <a:ext cx="5050588" cy="1992715"/>
          </a:xfrm>
          <a:prstGeom prst="roundRect">
            <a:avLst>
              <a:gd name="adj" fmla="val 2048"/>
            </a:avLst>
          </a:prstGeom>
          <a:solidFill>
            <a:srgbClr val="F9F7F7"/>
          </a:solidFill>
          <a:ln/>
        </p:spPr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C8D4AC39-A249-FFD7-68BA-C644A6B9C7BE}"/>
              </a:ext>
            </a:extLst>
          </p:cNvPr>
          <p:cNvSpPr/>
          <p:nvPr/>
        </p:nvSpPr>
        <p:spPr>
          <a:xfrm>
            <a:off x="8463394" y="1347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Grocery &amp; Staples</a:t>
            </a:r>
            <a:endParaRPr lang="en-US" sz="240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000C8018-9D26-ADED-6CAD-E25B53EB3475}"/>
              </a:ext>
            </a:extLst>
          </p:cNvPr>
          <p:cNvSpPr/>
          <p:nvPr/>
        </p:nvSpPr>
        <p:spPr>
          <a:xfrm>
            <a:off x="9093785" y="1846938"/>
            <a:ext cx="3902271" cy="9387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Consistent Demand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key driver of revenue growth</a:t>
            </a:r>
            <a:endParaRPr lang="en-US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73CA83-B89B-3D61-4999-210EFCCBD4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5682" y="3839653"/>
            <a:ext cx="5178178" cy="1976355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CC40A0EA-35E1-00EB-B488-766915B0F1A2}"/>
              </a:ext>
            </a:extLst>
          </p:cNvPr>
          <p:cNvSpPr/>
          <p:nvPr/>
        </p:nvSpPr>
        <p:spPr>
          <a:xfrm>
            <a:off x="8463392" y="4238881"/>
            <a:ext cx="423188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Home Care &amp; Personal Care</a:t>
            </a:r>
            <a:endParaRPr lang="en-US" sz="2400" dirty="0"/>
          </a:p>
        </p:txBody>
      </p:sp>
      <p:sp>
        <p:nvSpPr>
          <p:cNvPr id="14" name="Text 6">
            <a:extLst>
              <a:ext uri="{FF2B5EF4-FFF2-40B4-BE49-F238E27FC236}">
                <a16:creationId xmlns:a16="http://schemas.microsoft.com/office/drawing/2014/main" id="{2A9A6A0B-A564-0EA8-6649-0131A9A04C34}"/>
              </a:ext>
            </a:extLst>
          </p:cNvPr>
          <p:cNvSpPr/>
          <p:nvPr/>
        </p:nvSpPr>
        <p:spPr>
          <a:xfrm>
            <a:off x="9124209" y="4730630"/>
            <a:ext cx="4348839" cy="872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Lower Pre-Promotion Sales 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20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Require targeted strategies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81016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2206" y="394573"/>
            <a:ext cx="5860375" cy="4483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City-Specific Promotional Impact</a:t>
            </a:r>
            <a:endParaRPr lang="en-US" sz="28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06" y="842962"/>
            <a:ext cx="10138888" cy="5268516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02206" y="6111478"/>
            <a:ext cx="3406497" cy="826770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645676" y="6381274"/>
            <a:ext cx="80605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4052173" y="6254948"/>
            <a:ext cx="880824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Madurai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4052173" y="6565225"/>
            <a:ext cx="88082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Highest ISU%</a:t>
            </a:r>
            <a:endParaRPr lang="en-US" sz="1100" dirty="0"/>
          </a:p>
        </p:txBody>
      </p:sp>
      <p:sp>
        <p:nvSpPr>
          <p:cNvPr id="8" name="Shape 5"/>
          <p:cNvSpPr/>
          <p:nvPr/>
        </p:nvSpPr>
        <p:spPr>
          <a:xfrm>
            <a:off x="3980378" y="6934438"/>
            <a:ext cx="10076140" cy="7620"/>
          </a:xfrm>
          <a:prstGeom prst="roundRect">
            <a:avLst>
              <a:gd name="adj" fmla="val 282503"/>
            </a:avLst>
          </a:prstGeom>
          <a:solidFill>
            <a:srgbClr val="D8D4D4"/>
          </a:solidFill>
          <a:ln/>
        </p:spPr>
      </p:sp>
      <p:sp>
        <p:nvSpPr>
          <p:cNvPr id="9" name="Shape 6"/>
          <p:cNvSpPr/>
          <p:nvPr/>
        </p:nvSpPr>
        <p:spPr>
          <a:xfrm>
            <a:off x="502206" y="7009924"/>
            <a:ext cx="6812994" cy="826770"/>
          </a:xfrm>
          <a:prstGeom prst="roundRect">
            <a:avLst>
              <a:gd name="adj" fmla="val 2604"/>
            </a:avLst>
          </a:prstGeom>
          <a:solidFill>
            <a:srgbClr val="F9F7F7"/>
          </a:solidFill>
          <a:ln/>
        </p:spPr>
      </p:sp>
      <p:sp>
        <p:nvSpPr>
          <p:cNvPr id="10" name="Text 7"/>
          <p:cNvSpPr/>
          <p:nvPr/>
        </p:nvSpPr>
        <p:spPr>
          <a:xfrm>
            <a:off x="645676" y="7279719"/>
            <a:ext cx="115848" cy="287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7458670" y="7153394"/>
            <a:ext cx="1393984" cy="2241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Visakhapatnam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7458670" y="7463671"/>
            <a:ext cx="1393984" cy="229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Lowest ISU%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8" y="1223248"/>
            <a:ext cx="9276636" cy="553807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43758" y="7091363"/>
            <a:ext cx="19421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BOGOF Impact</a:t>
            </a:r>
            <a:endParaRPr lang="en-US" sz="1500" dirty="0"/>
          </a:p>
        </p:txBody>
      </p:sp>
      <p:sp>
        <p:nvSpPr>
          <p:cNvPr id="5" name="Text 2"/>
          <p:cNvSpPr/>
          <p:nvPr/>
        </p:nvSpPr>
        <p:spPr>
          <a:xfrm>
            <a:off x="543758" y="7489269"/>
            <a:ext cx="658189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Highest increase in units sold, ideal for volume growth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7512367" y="7091363"/>
            <a:ext cx="1942148" cy="242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00"/>
              </a:lnSpc>
              <a:buNone/>
            </a:pPr>
            <a:r>
              <a:rPr lang="en-US" sz="15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Cashback Impact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7512367" y="7489269"/>
            <a:ext cx="6581894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2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Most profitable option, driving revenue growth</a:t>
            </a:r>
            <a:endParaRPr lang="en-US" sz="12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D22CC3D7-43A9-B334-0F18-A724C6F7A3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2466" y="1363013"/>
            <a:ext cx="566976" cy="566976"/>
          </a:xfrm>
          <a:prstGeom prst="rect">
            <a:avLst/>
          </a:prstGeom>
        </p:spPr>
      </p:pic>
      <p:sp>
        <p:nvSpPr>
          <p:cNvPr id="12" name="Text 1">
            <a:extLst>
              <a:ext uri="{FF2B5EF4-FFF2-40B4-BE49-F238E27FC236}">
                <a16:creationId xmlns:a16="http://schemas.microsoft.com/office/drawing/2014/main" id="{B316F496-61A0-29D0-B26C-A3BD4F3178F4}"/>
              </a:ext>
            </a:extLst>
          </p:cNvPr>
          <p:cNvSpPr/>
          <p:nvPr/>
        </p:nvSpPr>
        <p:spPr>
          <a:xfrm>
            <a:off x="11132466" y="21568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BOGOF</a:t>
            </a:r>
            <a:endParaRPr lang="en-US" sz="220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EC6A9211-9BEB-B112-7190-521DADCDABB4}"/>
              </a:ext>
            </a:extLst>
          </p:cNvPr>
          <p:cNvSpPr/>
          <p:nvPr/>
        </p:nvSpPr>
        <p:spPr>
          <a:xfrm>
            <a:off x="11132466" y="2647221"/>
            <a:ext cx="63512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Highest Sold Units</a:t>
            </a:r>
            <a:endParaRPr lang="en-US" sz="1750" dirty="0"/>
          </a:p>
        </p:txBody>
      </p:sp>
      <p:pic>
        <p:nvPicPr>
          <p:cNvPr id="14" name="Image 3" descr="preencoded.png">
            <a:extLst>
              <a:ext uri="{FF2B5EF4-FFF2-40B4-BE49-F238E27FC236}">
                <a16:creationId xmlns:a16="http://schemas.microsoft.com/office/drawing/2014/main" id="{33B370BF-744B-FB92-5DCC-6F257F57A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8137" y="3926986"/>
            <a:ext cx="566976" cy="566976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11875762-9F08-A967-D1DC-41C2EEBD69F2}"/>
              </a:ext>
            </a:extLst>
          </p:cNvPr>
          <p:cNvSpPr/>
          <p:nvPr/>
        </p:nvSpPr>
        <p:spPr>
          <a:xfrm>
            <a:off x="11208137" y="47207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500 Cashback</a:t>
            </a:r>
            <a:endParaRPr lang="en-US" sz="2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74743E8A-4AD1-5427-F630-0790BBEC64A8}"/>
              </a:ext>
            </a:extLst>
          </p:cNvPr>
          <p:cNvSpPr/>
          <p:nvPr/>
        </p:nvSpPr>
        <p:spPr>
          <a:xfrm>
            <a:off x="11208137" y="5211194"/>
            <a:ext cx="63513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Highest Revenue</a:t>
            </a:r>
            <a:endParaRPr lang="en-US" sz="175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07EAA9DA-087B-1DA1-382F-D22E6E688859}"/>
              </a:ext>
            </a:extLst>
          </p:cNvPr>
          <p:cNvSpPr/>
          <p:nvPr/>
        </p:nvSpPr>
        <p:spPr>
          <a:xfrm>
            <a:off x="314818" y="184427"/>
            <a:ext cx="115697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Promotion Type Comparison (Hyderabad)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498</Words>
  <Application>Microsoft Office PowerPoint</Application>
  <PresentationFormat>Custom</PresentationFormat>
  <Paragraphs>118</Paragraphs>
  <Slides>15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Source Serif Pro Bold</vt:lpstr>
      <vt:lpstr>DM Sans</vt:lpstr>
      <vt:lpstr>Source Serif Pro</vt:lpstr>
      <vt:lpstr>Arial</vt:lpstr>
      <vt:lpstr>Platypi Medium</vt:lpstr>
      <vt:lpstr>PT 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Manideep 15758</cp:lastModifiedBy>
  <cp:revision>7</cp:revision>
  <dcterms:created xsi:type="dcterms:W3CDTF">2025-01-16T05:28:12Z</dcterms:created>
  <dcterms:modified xsi:type="dcterms:W3CDTF">2025-01-16T07:04:01Z</dcterms:modified>
</cp:coreProperties>
</file>